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4" autoAdjust="0"/>
    <p:restoredTop sz="94689" autoAdjust="0"/>
  </p:normalViewPr>
  <p:slideViewPr>
    <p:cSldViewPr>
      <p:cViewPr varScale="1">
        <p:scale>
          <a:sx n="107" d="100"/>
          <a:sy n="107" d="100"/>
        </p:scale>
        <p:origin x="-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256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932E8-5D50-4A65-AD70-8E6471B21DC4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8665A-74A0-4FBF-92A0-5DDA0995B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BC5C7-E0DC-4C6B-998C-1A39DF501FC4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C65F7-605F-4CFE-83FD-5D63E2F8F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295753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Заполнение справок о доходах, расходах, об имуществе и обязательствах имущественного характера с использованием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СПО «Справки БК»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572008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Управление государственной службы и кадров администрации Губернатора Брянской области и Правительства Брянской области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Февраль 2018 года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/>
              <a:t>Раздел 4. Сведения о счетах в банках и иных кредитных организациях</a:t>
            </a:r>
            <a:br>
              <a:rPr lang="ru-RU" sz="2000" b="1" dirty="0" smtClean="0"/>
            </a:br>
            <a:r>
              <a:rPr lang="ru-RU" sz="1800" dirty="0" smtClean="0"/>
              <a:t>Отражаются </a:t>
            </a:r>
            <a:r>
              <a:rPr lang="ru-RU" sz="1800" u="sng" dirty="0" smtClean="0"/>
              <a:t>все счета</a:t>
            </a:r>
            <a:r>
              <a:rPr lang="ru-RU" sz="1800" dirty="0" smtClean="0"/>
              <a:t>, открытые по состоянию на 31.12.17 г., в т.ч.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с нулевым остатком на 31 декабря; - открытые в период СССР;</a:t>
            </a:r>
            <a:br>
              <a:rPr lang="ru-RU" sz="1600" dirty="0" smtClean="0"/>
            </a:br>
            <a:r>
              <a:rPr lang="ru-RU" sz="1600" dirty="0" smtClean="0"/>
              <a:t>- для погашения кредита; - счета пластиковых карт (</a:t>
            </a:r>
            <a:r>
              <a:rPr lang="ru-RU" sz="1600" dirty="0" err="1" smtClean="0"/>
              <a:t>зарплатные</a:t>
            </a:r>
            <a:r>
              <a:rPr lang="ru-RU" sz="1600" dirty="0" smtClean="0"/>
              <a:t>, для пенсии, кредитные и т.д.) даже в случае окончания срока ее действия, но не закрытия счета в банке. </a:t>
            </a:r>
            <a:br>
              <a:rPr lang="ru-RU" sz="1600" dirty="0" smtClean="0"/>
            </a:br>
            <a:r>
              <a:rPr lang="ru-RU" sz="1600" u="sng" dirty="0" smtClean="0"/>
              <a:t>Виды счетов в соответствии с Инструкцией Банка России от 30.05.14 № 153-И(Глава 2.)</a:t>
            </a:r>
            <a:endParaRPr lang="ru-RU" sz="1600" b="1" u="sng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2332037"/>
            <a:ext cx="74912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Раздел 5. Сведения о ценных бумагах</a:t>
            </a:r>
            <a:br>
              <a:rPr lang="ru-RU" sz="2000" b="1" dirty="0" smtClean="0"/>
            </a:br>
            <a:r>
              <a:rPr lang="ru-RU" sz="2000" b="1" dirty="0" smtClean="0"/>
              <a:t>5.1. Акции и иное участие в коммерческих организациях и фондах</a:t>
            </a:r>
            <a:br>
              <a:rPr lang="ru-RU" sz="2000" b="1" dirty="0" smtClean="0"/>
            </a:br>
            <a:r>
              <a:rPr lang="ru-RU" sz="1600" dirty="0" smtClean="0"/>
              <a:t>Указываются сведения об имеющихся ценных бумагах, долях участия в уставных капиталах (УК) коммерческих организаций и фондах.  УК указывается согласно учредительным документам по состоянию на отчетную дату. Доля участия выражается в % от УК. Для АО указывается номинальная стоимость и количество акций.</a:t>
            </a:r>
            <a:endParaRPr lang="ru-RU" sz="16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2428868"/>
            <a:ext cx="7491249" cy="42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21542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5.2. Иные ценные бумаги</a:t>
            </a:r>
            <a:br>
              <a:rPr lang="ru-RU" sz="2800" b="1" dirty="0" smtClean="0"/>
            </a:br>
            <a:r>
              <a:rPr lang="ru-RU" sz="2400" dirty="0" smtClean="0"/>
              <a:t>Относятся: вексель, облигация, чек, сберегательный сертификат, и иные ценные бумаги за исключением акций, указанных в подразделе 5.1.</a:t>
            </a:r>
            <a:br>
              <a:rPr lang="ru-RU" sz="2400" dirty="0" smtClean="0"/>
            </a:br>
            <a:r>
              <a:rPr lang="ru-RU" sz="2400" u="sng" dirty="0" smtClean="0"/>
              <a:t>Государственный сертификат на материнский капитал не является ценной бумагой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2332037"/>
            <a:ext cx="74912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Раздел 6. Сведения об обязательствах имущественного характера</a:t>
            </a:r>
            <a:br>
              <a:rPr lang="ru-RU" sz="2000" b="1" dirty="0" smtClean="0"/>
            </a:br>
            <a:r>
              <a:rPr lang="ru-RU" sz="1800" b="1" dirty="0" smtClean="0"/>
              <a:t>6.1. Объекты недвижимого имущества, находящиеся в пользовании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Указывается недвижимое </a:t>
            </a:r>
            <a:r>
              <a:rPr lang="ru-RU" sz="1600" u="sng" dirty="0" smtClean="0"/>
              <a:t>имущество</a:t>
            </a:r>
            <a:r>
              <a:rPr lang="ru-RU" sz="1600" dirty="0" smtClean="0"/>
              <a:t>, находящееся во временном пользовании (</a:t>
            </a:r>
            <a:r>
              <a:rPr lang="ru-RU" sz="1600" u="sng" dirty="0" smtClean="0"/>
              <a:t>не в собственности</a:t>
            </a:r>
            <a:r>
              <a:rPr lang="ru-RU" sz="1600" dirty="0" smtClean="0"/>
              <a:t>) служащего и членов его семьи на основании договора аренды, фактического предоставления и др.</a:t>
            </a:r>
            <a:br>
              <a:rPr lang="ru-RU" sz="1600" dirty="0" smtClean="0"/>
            </a:br>
            <a:r>
              <a:rPr lang="ru-RU" sz="1600" dirty="0" smtClean="0"/>
              <a:t>Если объект находится в долевой собственности у служащего и его супруги(супруга), сведения о том, что служащий пользуется другой долей объекта не вносятся.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2517763"/>
            <a:ext cx="7491249" cy="43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6.2. Срочные обязательства финансового характера</a:t>
            </a:r>
            <a:br>
              <a:rPr lang="ru-RU" sz="2400" b="1" dirty="0" smtClean="0"/>
            </a:br>
            <a:r>
              <a:rPr lang="ru-RU" sz="2000" dirty="0" smtClean="0"/>
              <a:t>Отражаются </a:t>
            </a:r>
            <a:r>
              <a:rPr lang="ru-RU" sz="2000" u="sng" dirty="0" smtClean="0"/>
              <a:t>только</a:t>
            </a:r>
            <a:r>
              <a:rPr lang="ru-RU" sz="2000" dirty="0" smtClean="0"/>
              <a:t> обязательства равные или превышающие </a:t>
            </a:r>
            <a:br>
              <a:rPr lang="ru-RU" sz="2000" dirty="0" smtClean="0"/>
            </a:br>
            <a:r>
              <a:rPr lang="ru-RU" sz="2000" dirty="0" smtClean="0"/>
              <a:t>500 000 рублей</a:t>
            </a:r>
            <a:endParaRPr lang="ru-RU" sz="20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928802"/>
            <a:ext cx="74912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143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Раздел 7. Сведения о недвижимом имуществе, транспортных средствах и ценных бумагах, отчужденных в течение отчетного периода в результате безвозмездной сделки</a:t>
            </a:r>
            <a:br>
              <a:rPr lang="ru-RU" sz="2000" b="1" dirty="0" smtClean="0"/>
            </a:br>
            <a:r>
              <a:rPr lang="ru-RU" sz="2000" dirty="0" smtClean="0"/>
              <a:t> </a:t>
            </a:r>
            <a:r>
              <a:rPr lang="ru-RU" sz="1800" dirty="0" smtClean="0"/>
              <a:t>Имущество, транспорт и ценных бумаги (в т.ч. долей участия в уставном капитале общества), отчужденные в течение отчетного периода в результате безвозмездной сделки, т.е.без получения платы или иного встречного предоставления (договор дарения)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2357430"/>
            <a:ext cx="7491249" cy="43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/>
              <a:t>На последней странице: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подпись лица, представившего сведения</a:t>
            </a:r>
            <a:br>
              <a:rPr lang="ru-RU" sz="2800" dirty="0" smtClean="0"/>
            </a:br>
            <a:r>
              <a:rPr lang="ru-RU" sz="2800" dirty="0" smtClean="0"/>
              <a:t>- номер мобильного телефона </a:t>
            </a:r>
            <a:r>
              <a:rPr lang="ru-RU" sz="2800" u="sng" dirty="0" smtClean="0"/>
              <a:t>ОБЯЗАТЕЛЬНО</a:t>
            </a:r>
            <a:endParaRPr lang="ru-RU" sz="2800" u="sng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6375" y="1600200"/>
            <a:ext cx="74912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85786" y="157161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428728" y="3214686"/>
            <a:ext cx="6643734" cy="1752600"/>
          </a:xfrm>
        </p:spPr>
        <p:txBody>
          <a:bodyPr/>
          <a:lstStyle/>
          <a:p>
            <a:r>
              <a:rPr lang="ru-RU" i="1" dirty="0" smtClean="0"/>
              <a:t>Телефоны для связи:</a:t>
            </a:r>
          </a:p>
          <a:p>
            <a:r>
              <a:rPr lang="ru-RU" sz="2000" b="1" dirty="0" smtClean="0"/>
              <a:t>8 (4832) 66-32-45 </a:t>
            </a:r>
            <a:r>
              <a:rPr lang="ru-RU" sz="2000" dirty="0" smtClean="0"/>
              <a:t>Лапина Анна Владимировна</a:t>
            </a:r>
          </a:p>
          <a:p>
            <a:r>
              <a:rPr lang="ru-RU" sz="2000" dirty="0" smtClean="0"/>
              <a:t>                </a:t>
            </a:r>
            <a:r>
              <a:rPr lang="ru-RU" sz="2000" b="1" dirty="0" smtClean="0"/>
              <a:t>66-05-55</a:t>
            </a:r>
            <a:r>
              <a:rPr lang="ru-RU" sz="2000" dirty="0" smtClean="0"/>
              <a:t> Кравченко Владимир Владимирович,                                                                                               		       Титова Елена Борисовна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571636"/>
          </a:xfr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Специальное программное обеспечение «Справки БК» размещено на официальном сайте государственной информационной системы в области государственной службы </a:t>
            </a:r>
            <a:r>
              <a:rPr lang="ru-RU" sz="2000" b="1" u="sng" dirty="0" smtClean="0"/>
              <a:t>(</a:t>
            </a:r>
            <a:r>
              <a:rPr lang="en-US" sz="2000" b="1" u="sng" dirty="0" smtClean="0"/>
              <a:t>gossluzhba.gov.ru)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Внизу основной страницы в </a:t>
            </a:r>
            <a:r>
              <a:rPr lang="ru-RU" sz="2000" b="1" dirty="0" smtClean="0"/>
              <a:t>Разделе «</a:t>
            </a:r>
            <a:r>
              <a:rPr lang="ru-RU" sz="2000" b="1" dirty="0" err="1" smtClean="0"/>
              <a:t>Госслужба</a:t>
            </a:r>
            <a:r>
              <a:rPr lang="ru-RU" sz="2000" b="1" dirty="0" smtClean="0"/>
              <a:t>»</a:t>
            </a:r>
            <a:r>
              <a:rPr lang="ru-RU" sz="2000" dirty="0" smtClean="0"/>
              <a:t> переход на </a:t>
            </a:r>
            <a:br>
              <a:rPr lang="ru-RU" sz="2000" dirty="0" smtClean="0"/>
            </a:br>
            <a:r>
              <a:rPr lang="ru-RU" sz="2000" b="1" dirty="0" smtClean="0"/>
              <a:t>Подраздел «О противодействии коррупции»</a:t>
            </a:r>
            <a:endParaRPr lang="ru-RU" sz="20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В колонке справа внизу </a:t>
            </a:r>
            <a:r>
              <a:rPr lang="ru-RU" sz="2400" b="1" dirty="0" smtClean="0"/>
              <a:t>Подраздел «СПО «Справки БК»</a:t>
            </a:r>
            <a:br>
              <a:rPr lang="ru-RU" sz="2400" b="1" dirty="0" smtClean="0"/>
            </a:br>
            <a:r>
              <a:rPr lang="ru-RU" sz="2400" dirty="0" smtClean="0"/>
              <a:t>заходим и скачиваем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581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643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Справка представляется </a:t>
            </a:r>
            <a:r>
              <a:rPr lang="ru-RU" sz="2000" b="1" i="1" u="sng" dirty="0" smtClean="0"/>
              <a:t>в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а</a:t>
            </a:r>
            <a:r>
              <a:rPr lang="ru-RU" sz="2000" b="1" i="1" u="sng" dirty="0" smtClean="0"/>
              <a:t>дминистрацию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Г</a:t>
            </a:r>
            <a:r>
              <a:rPr lang="ru-RU" sz="2000" b="1" i="1" u="sng" dirty="0" smtClean="0"/>
              <a:t>убернатора Брянской области и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П</a:t>
            </a:r>
            <a:r>
              <a:rPr lang="ru-RU" sz="2000" b="1" i="1" u="sng" dirty="0" smtClean="0"/>
              <a:t>равительств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а</a:t>
            </a:r>
            <a:r>
              <a:rPr lang="ru-RU" sz="2000" b="1" i="1" u="sng" dirty="0" smtClean="0"/>
              <a:t> Брянской области</a:t>
            </a:r>
            <a:r>
              <a:rPr lang="ru-RU" sz="2000" i="1" u="sng" dirty="0" smtClean="0"/>
              <a:t/>
            </a:r>
            <a:br>
              <a:rPr lang="ru-RU" sz="2000" i="1" u="sng" dirty="0" smtClean="0"/>
            </a:br>
            <a:r>
              <a:rPr lang="ru-RU" sz="2000" dirty="0" smtClean="0"/>
              <a:t>отдельно в отношении: служащего;</a:t>
            </a:r>
            <a:br>
              <a:rPr lang="ru-RU" sz="2000" dirty="0" smtClean="0"/>
            </a:br>
            <a:r>
              <a:rPr lang="ru-RU" sz="2000" dirty="0" smtClean="0"/>
              <a:t>его супруги (супруга);</a:t>
            </a:r>
            <a:br>
              <a:rPr lang="ru-RU" sz="2000" dirty="0" smtClean="0"/>
            </a:br>
            <a:r>
              <a:rPr lang="ru-RU" sz="2000" dirty="0" smtClean="0"/>
              <a:t>каждого несовершеннолетнего ребенка</a:t>
            </a:r>
            <a:r>
              <a:rPr lang="ru-RU" sz="2000" i="1" u="sng" dirty="0" smtClean="0"/>
              <a:t/>
            </a:r>
            <a:br>
              <a:rPr lang="ru-RU" sz="2000" i="1" u="sng" dirty="0" smtClean="0"/>
            </a:br>
            <a:endParaRPr lang="ru-RU" sz="2000" i="1" u="sng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857340"/>
            <a:ext cx="767471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/>
              <a:t>Раздел 1. Сведения о доходах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Все денежные поступления в наличной или безналичной форме за отчетный период</a:t>
            </a:r>
            <a:endParaRPr lang="ru-RU" sz="20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6375" y="1600200"/>
            <a:ext cx="74912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/>
              <a:t>Раздел 2. Сведения о расходах</a:t>
            </a:r>
            <a:br>
              <a:rPr lang="ru-RU" sz="2400" b="1" dirty="0" smtClean="0"/>
            </a:br>
            <a:r>
              <a:rPr lang="ru-RU" sz="2400" dirty="0" smtClean="0"/>
              <a:t>заполняется </a:t>
            </a:r>
            <a:r>
              <a:rPr lang="ru-RU" sz="2400" b="1" u="sng" dirty="0" smtClean="0"/>
              <a:t>только</a:t>
            </a:r>
            <a:r>
              <a:rPr lang="ru-RU" sz="2400" u="sng" dirty="0" smtClean="0"/>
              <a:t> </a:t>
            </a:r>
            <a:r>
              <a:rPr lang="ru-RU" sz="2400" dirty="0" smtClean="0"/>
              <a:t>в случае, если сумма сделки, совершенная в 2017 г. превышает общий доход лица и его супруги (супруга) за 3 последних года </a:t>
            </a:r>
            <a:r>
              <a:rPr lang="ru-RU" sz="2400" b="1" dirty="0" smtClean="0"/>
              <a:t>(2016,2015,2014 гг.)</a:t>
            </a:r>
            <a:r>
              <a:rPr lang="ru-RU" sz="2400" dirty="0" smtClean="0"/>
              <a:t>, предшествующих отчетному</a:t>
            </a:r>
            <a:endParaRPr lang="ru-RU" sz="24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2000240"/>
            <a:ext cx="7241541" cy="44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3574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/>
              <a:t>Раздел.3 Сведения об имуществе</a:t>
            </a:r>
            <a:br>
              <a:rPr lang="ru-RU" sz="2200" b="1" dirty="0" smtClean="0"/>
            </a:br>
            <a:r>
              <a:rPr lang="ru-RU" sz="2200" b="1" dirty="0" smtClean="0"/>
              <a:t>3.1. Недвижимое имущество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900" dirty="0" smtClean="0"/>
              <a:t>отражаются </a:t>
            </a:r>
            <a:r>
              <a:rPr lang="ru-RU" sz="1900" u="sng" dirty="0" smtClean="0"/>
              <a:t>все объекты </a:t>
            </a:r>
            <a:r>
              <a:rPr lang="ru-RU" sz="1900" dirty="0" smtClean="0"/>
              <a:t>недвижимости, принадлежащие на праве собственности </a:t>
            </a:r>
            <a:r>
              <a:rPr lang="ru-RU" sz="1900" u="sng" dirty="0" smtClean="0"/>
              <a:t>по состоянию на 31.12.17г</a:t>
            </a:r>
            <a:r>
              <a:rPr lang="ru-RU" sz="1900" dirty="0" smtClean="0"/>
              <a:t>. также имущество, полученное в порядке наследования (имеется свидетельство о праве), но не зарегистрированное в </a:t>
            </a:r>
            <a:r>
              <a:rPr lang="ru-RU" sz="1900" dirty="0" err="1" smtClean="0"/>
              <a:t>Росреестре</a:t>
            </a:r>
            <a:r>
              <a:rPr lang="ru-RU" sz="1900" dirty="0" smtClean="0"/>
              <a:t>.  Для каждого объекта указываются реквизиты: </a:t>
            </a:r>
            <a:r>
              <a:rPr lang="ru-RU" sz="1900" dirty="0" err="1" smtClean="0"/>
              <a:t>св-ва</a:t>
            </a:r>
            <a:r>
              <a:rPr lang="ru-RU" sz="1900" dirty="0" smtClean="0"/>
              <a:t> о </a:t>
            </a:r>
            <a:r>
              <a:rPr lang="ru-RU" sz="1900" dirty="0" err="1" smtClean="0"/>
              <a:t>гос.регистрации</a:t>
            </a:r>
            <a:r>
              <a:rPr lang="ru-RU" sz="1900" dirty="0" smtClean="0"/>
              <a:t> и/или </a:t>
            </a:r>
            <a:r>
              <a:rPr lang="ru-RU" sz="1900" dirty="0" err="1" smtClean="0"/>
              <a:t>рег</a:t>
            </a:r>
            <a:r>
              <a:rPr lang="ru-RU" sz="1900" dirty="0" smtClean="0"/>
              <a:t>. № записи в ЕГРП, документа-основания (договор купли-продажи, дарения, мены и т.д.)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2428868"/>
            <a:ext cx="7491249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>Земельный участок под гаражом  отражается в зависимости от наличия зарегистрированного права собственности либо в этом разделе (если собственность) либо в разделе 6.1. «Объекты недвижимого имущества, находящиеся в пользовании» </a:t>
            </a:r>
            <a:br>
              <a:rPr lang="ru-RU" sz="2400" dirty="0" smtClean="0"/>
            </a:br>
            <a:r>
              <a:rPr lang="ru-RU" sz="2400" dirty="0" smtClean="0"/>
              <a:t>(аренда, безвозмездное пользование)</a:t>
            </a:r>
            <a:endParaRPr lang="ru-RU" sz="24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2332037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/>
              <a:t>3.2. Транспортные средства</a:t>
            </a:r>
            <a:br>
              <a:rPr lang="ru-RU" sz="2400" b="1" dirty="0" smtClean="0"/>
            </a:br>
            <a:r>
              <a:rPr lang="ru-RU" sz="2000" dirty="0" smtClean="0"/>
              <a:t>Отражается</a:t>
            </a:r>
            <a:r>
              <a:rPr lang="ru-RU" sz="2000" b="1" dirty="0" smtClean="0"/>
              <a:t> </a:t>
            </a:r>
            <a:r>
              <a:rPr lang="ru-RU" sz="2000" u="sng" dirty="0" smtClean="0"/>
              <a:t>весь</a:t>
            </a:r>
            <a:r>
              <a:rPr lang="ru-RU" sz="2000" dirty="0" smtClean="0"/>
              <a:t> транспорт, находящийся в собственности . </a:t>
            </a:r>
            <a:br>
              <a:rPr lang="ru-RU" sz="2000" dirty="0" smtClean="0"/>
            </a:br>
            <a:r>
              <a:rPr lang="ru-RU" sz="2000" dirty="0" smtClean="0"/>
              <a:t>Переданный в пользование по доверенности, находящийся в угоне, в залоге у банка, полностью негодный к эксплуатации, снятый с регистрационного учета и т.д., собственником которого является служащий </a:t>
            </a:r>
            <a:r>
              <a:rPr lang="ru-RU" sz="2000" u="sng" dirty="0" smtClean="0"/>
              <a:t>также подлежит отражению.</a:t>
            </a:r>
            <a:endParaRPr lang="ru-RU" sz="2000" u="sng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2071678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1231</TotalTime>
  <Words>169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Заполнение справок о доходах, расходах, об имуществе и обязательствах имущественного характера с использованием  СПО «Справки БК»</vt:lpstr>
      <vt:lpstr>Специальное программное обеспечение «Справки БК» размещено на официальном сайте государственной информационной системы в области государственной службы (gossluzhba.gov.ru). Внизу основной страницы в Разделе «Госслужба» переход на  Подраздел «О противодействии коррупции»</vt:lpstr>
      <vt:lpstr>В колонке справа внизу Подраздел «СПО «Справки БК» заходим и скачиваем</vt:lpstr>
      <vt:lpstr> Справка представляется в администрацию Губернатора Брянской области и Правительства Брянской области отдельно в отношении: служащего; его супруги (супруга); каждого несовершеннолетнего ребенка </vt:lpstr>
      <vt:lpstr>Раздел 1. Сведения о доходах Все денежные поступления в наличной или безналичной форме за отчетный период</vt:lpstr>
      <vt:lpstr>Раздел 2. Сведения о расходах заполняется только в случае, если сумма сделки, совершенная в 2017 г. превышает общий доход лица и его супруги (супруга) за 3 последних года (2016,2015,2014 гг.), предшествующих отчетному</vt:lpstr>
      <vt:lpstr>Раздел.3 Сведения об имуществе 3.1. Недвижимое имущество отражаются все объекты недвижимости, принадлежащие на праве собственности по состоянию на 31.12.17г. также имущество, полученное в порядке наследования (имеется свидетельство о праве), но не зарегистрированное в Росреестре.  Для каждого объекта указываются реквизиты: св-ва о гос.регистрации и/или рег. № записи в ЕГРП, документа-основания (договор купли-продажи, дарения, мены и т.д.) </vt:lpstr>
      <vt:lpstr>Земельный участок под гаражом  отражается в зависимости от наличия зарегистрированного права собственности либо в этом разделе (если собственность) либо в разделе 6.1. «Объекты недвижимого имущества, находящиеся в пользовании»  (аренда, безвозмездное пользование)</vt:lpstr>
      <vt:lpstr>3.2. Транспортные средства Отражается весь транспорт, находящийся в собственности .  Переданный в пользование по доверенности, находящийся в угоне, в залоге у банка, полностью негодный к эксплуатации, снятый с регистрационного учета и т.д., собственником которого является служащий также подлежит отражению.</vt:lpstr>
      <vt:lpstr>Раздел 4. Сведения о счетах в банках и иных кредитных организациях Отражаются все счета, открытые по состоянию на 31.12.17 г., в т.ч. - с нулевым остатком на 31 декабря; - открытые в период СССР; - для погашения кредита; - счета пластиковых карт (зарплатные, для пенсии, кредитные и т.д.) даже в случае окончания срока ее действия, но не закрытия счета в банке.  Виды счетов в соответствии с Инструкцией Банка России от 30.05.14 № 153-И(Глава 2.)</vt:lpstr>
      <vt:lpstr>Раздел 5. Сведения о ценных бумагах 5.1. Акции и иное участие в коммерческих организациях и фондах Указываются сведения об имеющихся ценных бумагах, долях участия в уставных капиталах (УК) коммерческих организаций и фондах.  УК указывается согласно учредительным документам по состоянию на отчетную дату. Доля участия выражается в % от УК. Для АО указывается номинальная стоимость и количество акций.</vt:lpstr>
      <vt:lpstr> 5.2. Иные ценные бумаги Относятся: вексель, облигация, чек, сберегательный сертификат, и иные ценные бумаги за исключением акций, указанных в подразделе 5.1. Государственный сертификат на материнский капитал не является ценной бумагой </vt:lpstr>
      <vt:lpstr> Раздел 6. Сведения об обязательствах имущественного характера 6.1. Объекты недвижимого имущества, находящиеся в пользовании Указывается недвижимое имущество, находящееся во временном пользовании (не в собственности) служащего и членов его семьи на основании договора аренды, фактического предоставления и др. Если объект находится в долевой собственности у служащего и его супруги(супруга), сведения о том, что служащий пользуется другой долей объекта не вносятся. </vt:lpstr>
      <vt:lpstr>6.2. Срочные обязательства финансового характера Отражаются только обязательства равные или превышающие  500 000 рублей</vt:lpstr>
      <vt:lpstr> Раздел 7. Сведения о недвижимом имуществе, транспортных средствах и ценных бумагах, отчужденных в течение отчетного периода в результате безвозмездной сделки  Имущество, транспорт и ценных бумаги (в т.ч. долей участия в уставном капитале общества), отчужденные в течение отчетного периода в результате безвозмездной сделки, т.е.без получения платы или иного встречного предоставления (договор дарения) </vt:lpstr>
      <vt:lpstr>На последней странице:  - подпись лица, представившего сведения - номер мобильного телефона ОБЯЗАТЕЛЬНО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Заполнение справок о доходах, расходах, об имуществе и обязательствах имущественного характера с использованием СПО «Справки БК»</dc:title>
  <dc:creator>OP-otdel</dc:creator>
  <cp:lastModifiedBy>OP-otdel</cp:lastModifiedBy>
  <cp:revision>105</cp:revision>
  <dcterms:modified xsi:type="dcterms:W3CDTF">2018-02-07T05:50:57Z</dcterms:modified>
</cp:coreProperties>
</file>